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323" r:id="rId2"/>
    <p:sldId id="308" r:id="rId3"/>
    <p:sldId id="371" r:id="rId4"/>
    <p:sldId id="392" r:id="rId5"/>
    <p:sldId id="372" r:id="rId6"/>
    <p:sldId id="373" r:id="rId7"/>
    <p:sldId id="374" r:id="rId8"/>
    <p:sldId id="375" r:id="rId9"/>
    <p:sldId id="376" r:id="rId10"/>
    <p:sldId id="397" r:id="rId11"/>
    <p:sldId id="399" r:id="rId12"/>
  </p:sldIdLst>
  <p:sldSz cx="9144000" cy="6858000" type="screen4x3"/>
  <p:notesSz cx="9236075" cy="6950075"/>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89" userDrawn="1">
          <p15:clr>
            <a:srgbClr val="A4A3A4"/>
          </p15:clr>
        </p15:guide>
        <p15:guide id="2" pos="290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FF76D"/>
    <a:srgbClr val="68F876"/>
    <a:srgbClr val="7BF987"/>
    <a:srgbClr val="FEC6CA"/>
    <a:srgbClr val="FDA1A8"/>
    <a:srgbClr val="FFFF99"/>
    <a:srgbClr val="9DF173"/>
    <a:srgbClr val="81D996"/>
    <a:srgbClr val="B5E9C1"/>
    <a:srgbClr val="F6FD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8" autoAdjust="0"/>
    <p:restoredTop sz="94698" autoAdjust="0"/>
  </p:normalViewPr>
  <p:slideViewPr>
    <p:cSldViewPr>
      <p:cViewPr varScale="1">
        <p:scale>
          <a:sx n="85" d="100"/>
          <a:sy n="85" d="100"/>
        </p:scale>
        <p:origin x="852"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7" d="100"/>
          <a:sy n="77" d="100"/>
        </p:scale>
        <p:origin x="-2088" y="-96"/>
      </p:cViewPr>
      <p:guideLst>
        <p:guide orient="horz" pos="2189"/>
        <p:guide pos="29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4002299" cy="347504"/>
          </a:xfrm>
          <a:prstGeom prst="rect">
            <a:avLst/>
          </a:prstGeom>
          <a:noFill/>
          <a:ln w="9525">
            <a:noFill/>
            <a:miter lim="800000"/>
            <a:headEnd/>
            <a:tailEnd/>
          </a:ln>
          <a:effectLst/>
        </p:spPr>
        <p:txBody>
          <a:bodyPr vert="horz" wrap="square" lIns="92487" tIns="46244" rIns="92487" bIns="46244" numCol="1" anchor="t" anchorCtr="0" compatLnSpc="1">
            <a:prstTxWarp prst="textNoShape">
              <a:avLst/>
            </a:prstTxWarp>
          </a:bodyPr>
          <a:lstStyle>
            <a:lvl1pPr>
              <a:defRPr sz="1200"/>
            </a:lvl1pPr>
          </a:lstStyle>
          <a:p>
            <a:endParaRPr lang="en-US"/>
          </a:p>
        </p:txBody>
      </p:sp>
      <p:sp>
        <p:nvSpPr>
          <p:cNvPr id="30723" name="Rectangle 3"/>
          <p:cNvSpPr>
            <a:spLocks noGrp="1" noChangeArrowheads="1"/>
          </p:cNvSpPr>
          <p:nvPr>
            <p:ph type="dt" sz="quarter" idx="1"/>
          </p:nvPr>
        </p:nvSpPr>
        <p:spPr bwMode="auto">
          <a:xfrm>
            <a:off x="5231639" y="0"/>
            <a:ext cx="4002299" cy="347504"/>
          </a:xfrm>
          <a:prstGeom prst="rect">
            <a:avLst/>
          </a:prstGeom>
          <a:noFill/>
          <a:ln w="9525">
            <a:noFill/>
            <a:miter lim="800000"/>
            <a:headEnd/>
            <a:tailEnd/>
          </a:ln>
          <a:effectLst/>
        </p:spPr>
        <p:txBody>
          <a:bodyPr vert="horz" wrap="square" lIns="92487" tIns="46244" rIns="92487" bIns="46244" numCol="1" anchor="t" anchorCtr="0" compatLnSpc="1">
            <a:prstTxWarp prst="textNoShape">
              <a:avLst/>
            </a:prstTxWarp>
          </a:bodyPr>
          <a:lstStyle>
            <a:lvl1pPr algn="r">
              <a:defRPr sz="1200"/>
            </a:lvl1pPr>
          </a:lstStyle>
          <a:p>
            <a:endParaRPr lang="en-US"/>
          </a:p>
        </p:txBody>
      </p:sp>
      <p:sp>
        <p:nvSpPr>
          <p:cNvPr id="30724" name="Rectangle 4"/>
          <p:cNvSpPr>
            <a:spLocks noGrp="1" noChangeArrowheads="1"/>
          </p:cNvSpPr>
          <p:nvPr>
            <p:ph type="ftr" sz="quarter" idx="2"/>
          </p:nvPr>
        </p:nvSpPr>
        <p:spPr bwMode="auto">
          <a:xfrm>
            <a:off x="0" y="6601366"/>
            <a:ext cx="4002299" cy="347504"/>
          </a:xfrm>
          <a:prstGeom prst="rect">
            <a:avLst/>
          </a:prstGeom>
          <a:noFill/>
          <a:ln w="9525">
            <a:noFill/>
            <a:miter lim="800000"/>
            <a:headEnd/>
            <a:tailEnd/>
          </a:ln>
          <a:effectLst/>
        </p:spPr>
        <p:txBody>
          <a:bodyPr vert="horz" wrap="square" lIns="92487" tIns="46244" rIns="92487" bIns="46244" numCol="1" anchor="b" anchorCtr="0" compatLnSpc="1">
            <a:prstTxWarp prst="textNoShape">
              <a:avLst/>
            </a:prstTxWarp>
          </a:bodyPr>
          <a:lstStyle>
            <a:lvl1pPr>
              <a:defRPr sz="1200"/>
            </a:lvl1pPr>
          </a:lstStyle>
          <a:p>
            <a:endParaRPr lang="en-US"/>
          </a:p>
        </p:txBody>
      </p:sp>
      <p:sp>
        <p:nvSpPr>
          <p:cNvPr id="30725" name="Rectangle 5"/>
          <p:cNvSpPr>
            <a:spLocks noGrp="1" noChangeArrowheads="1"/>
          </p:cNvSpPr>
          <p:nvPr>
            <p:ph type="sldNum" sz="quarter" idx="3"/>
          </p:nvPr>
        </p:nvSpPr>
        <p:spPr bwMode="auto">
          <a:xfrm>
            <a:off x="5231639" y="6601366"/>
            <a:ext cx="4002299" cy="347504"/>
          </a:xfrm>
          <a:prstGeom prst="rect">
            <a:avLst/>
          </a:prstGeom>
          <a:noFill/>
          <a:ln w="9525">
            <a:noFill/>
            <a:miter lim="800000"/>
            <a:headEnd/>
            <a:tailEnd/>
          </a:ln>
          <a:effectLst/>
        </p:spPr>
        <p:txBody>
          <a:bodyPr vert="horz" wrap="square" lIns="92487" tIns="46244" rIns="92487" bIns="46244" numCol="1" anchor="b" anchorCtr="0" compatLnSpc="1">
            <a:prstTxWarp prst="textNoShape">
              <a:avLst/>
            </a:prstTxWarp>
          </a:bodyPr>
          <a:lstStyle>
            <a:lvl1pPr algn="r">
              <a:defRPr sz="1200"/>
            </a:lvl1pPr>
          </a:lstStyle>
          <a:p>
            <a:fld id="{70C0898F-7DAD-4DF7-9A16-7E2009F1ECE6}"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4003136" cy="348928"/>
          </a:xfrm>
          <a:prstGeom prst="rect">
            <a:avLst/>
          </a:prstGeom>
        </p:spPr>
        <p:txBody>
          <a:bodyPr vert="horz" lIns="90763" tIns="45382" rIns="90763" bIns="45382" rtlCol="0"/>
          <a:lstStyle>
            <a:lvl1pPr algn="l">
              <a:defRPr sz="1200"/>
            </a:lvl1pPr>
          </a:lstStyle>
          <a:p>
            <a:endParaRPr lang="en-US"/>
          </a:p>
        </p:txBody>
      </p:sp>
      <p:sp>
        <p:nvSpPr>
          <p:cNvPr id="3" name="Date Placeholder 2"/>
          <p:cNvSpPr>
            <a:spLocks noGrp="1"/>
          </p:cNvSpPr>
          <p:nvPr>
            <p:ph type="dt" idx="1"/>
          </p:nvPr>
        </p:nvSpPr>
        <p:spPr>
          <a:xfrm>
            <a:off x="5230849" y="1"/>
            <a:ext cx="4003136" cy="348928"/>
          </a:xfrm>
          <a:prstGeom prst="rect">
            <a:avLst/>
          </a:prstGeom>
        </p:spPr>
        <p:txBody>
          <a:bodyPr vert="horz" lIns="90763" tIns="45382" rIns="90763" bIns="45382" rtlCol="0"/>
          <a:lstStyle>
            <a:lvl1pPr algn="r">
              <a:defRPr sz="1200"/>
            </a:lvl1pPr>
          </a:lstStyle>
          <a:p>
            <a:fld id="{87F390B6-94D8-4314-810E-B7D0D097445E}" type="datetimeFigureOut">
              <a:rPr lang="en-US" smtClean="0"/>
              <a:t>12/7/2021</a:t>
            </a:fld>
            <a:endParaRPr lang="en-US"/>
          </a:p>
        </p:txBody>
      </p:sp>
      <p:sp>
        <p:nvSpPr>
          <p:cNvPr id="4" name="Slide Image Placeholder 3"/>
          <p:cNvSpPr>
            <a:spLocks noGrp="1" noRot="1" noChangeAspect="1"/>
          </p:cNvSpPr>
          <p:nvPr>
            <p:ph type="sldImg" idx="2"/>
          </p:nvPr>
        </p:nvSpPr>
        <p:spPr>
          <a:xfrm>
            <a:off x="3054350" y="868363"/>
            <a:ext cx="3127375" cy="2344737"/>
          </a:xfrm>
          <a:prstGeom prst="rect">
            <a:avLst/>
          </a:prstGeom>
          <a:noFill/>
          <a:ln w="12700">
            <a:solidFill>
              <a:prstClr val="black"/>
            </a:solidFill>
          </a:ln>
        </p:spPr>
        <p:txBody>
          <a:bodyPr vert="horz" lIns="90763" tIns="45382" rIns="90763" bIns="45382" rtlCol="0" anchor="ctr"/>
          <a:lstStyle/>
          <a:p>
            <a:endParaRPr lang="en-US"/>
          </a:p>
        </p:txBody>
      </p:sp>
      <p:sp>
        <p:nvSpPr>
          <p:cNvPr id="5" name="Notes Placeholder 4"/>
          <p:cNvSpPr>
            <a:spLocks noGrp="1"/>
          </p:cNvSpPr>
          <p:nvPr>
            <p:ph type="body" sz="quarter" idx="3"/>
          </p:nvPr>
        </p:nvSpPr>
        <p:spPr>
          <a:xfrm>
            <a:off x="924444" y="3344487"/>
            <a:ext cx="7387187" cy="2736829"/>
          </a:xfrm>
          <a:prstGeom prst="rect">
            <a:avLst/>
          </a:prstGeom>
        </p:spPr>
        <p:txBody>
          <a:bodyPr vert="horz" lIns="90763" tIns="45382" rIns="90763" bIns="4538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6601148"/>
            <a:ext cx="4003136" cy="348928"/>
          </a:xfrm>
          <a:prstGeom prst="rect">
            <a:avLst/>
          </a:prstGeom>
        </p:spPr>
        <p:txBody>
          <a:bodyPr vert="horz" lIns="90763" tIns="45382" rIns="90763" bIns="45382" rtlCol="0" anchor="b"/>
          <a:lstStyle>
            <a:lvl1pPr algn="l">
              <a:defRPr sz="1200"/>
            </a:lvl1pPr>
          </a:lstStyle>
          <a:p>
            <a:endParaRPr lang="en-US"/>
          </a:p>
        </p:txBody>
      </p:sp>
      <p:sp>
        <p:nvSpPr>
          <p:cNvPr id="7" name="Slide Number Placeholder 6"/>
          <p:cNvSpPr>
            <a:spLocks noGrp="1"/>
          </p:cNvSpPr>
          <p:nvPr>
            <p:ph type="sldNum" sz="quarter" idx="5"/>
          </p:nvPr>
        </p:nvSpPr>
        <p:spPr>
          <a:xfrm>
            <a:off x="5230849" y="6601148"/>
            <a:ext cx="4003136" cy="348928"/>
          </a:xfrm>
          <a:prstGeom prst="rect">
            <a:avLst/>
          </a:prstGeom>
        </p:spPr>
        <p:txBody>
          <a:bodyPr vert="horz" lIns="90763" tIns="45382" rIns="90763" bIns="45382" rtlCol="0" anchor="b"/>
          <a:lstStyle>
            <a:lvl1pPr algn="r">
              <a:defRPr sz="1200"/>
            </a:lvl1pPr>
          </a:lstStyle>
          <a:p>
            <a:fld id="{73EB001B-C237-4D37-BC8B-247F761C90F4}" type="slidenum">
              <a:rPr lang="en-US" smtClean="0"/>
              <a:t>‹#›</a:t>
            </a:fld>
            <a:endParaRPr lang="en-US"/>
          </a:p>
        </p:txBody>
      </p:sp>
    </p:spTree>
    <p:extLst>
      <p:ext uri="{BB962C8B-B14F-4D97-AF65-F5344CB8AC3E}">
        <p14:creationId xmlns:p14="http://schemas.microsoft.com/office/powerpoint/2010/main" val="25460251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EAE449F-ECA6-4A0C-9B1F-AD5DA09923B6}"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A8844F-7CE3-4DC7-9E2B-2918624B2C3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04FC72F-3A34-485D-9064-EA64753D49A5}"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3EF77DBF-D0AA-4922-8771-8E8F4246C83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28E421E-E7CD-4B42-9C39-F3DC89595CA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208E15B-7F11-417B-91D6-EFC895701E38}"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DB92F50-AE86-4CBB-B3F6-ED31FC4FEF9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F939DF44-4CCF-48FA-B7AB-1F5D922A641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D6059168-9694-4EFE-81DC-A64C8BAAD5E8}"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12B9A92E-AFDD-458B-9BB1-34FFAE05239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B1D053F-C599-4302-9489-A98A570B493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4D698C0-75F3-4397-853D-BF5EA3283D57}"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3075CBC-BF81-4E1B-BF1F-794C2DBE70C1}"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defRPr>
      </a:lvl2pPr>
      <a:lvl3pPr algn="ctr" rtl="0" fontAlgn="base">
        <a:spcBef>
          <a:spcPct val="0"/>
        </a:spcBef>
        <a:spcAft>
          <a:spcPct val="0"/>
        </a:spcAft>
        <a:defRPr sz="4400">
          <a:solidFill>
            <a:schemeClr val="tx2"/>
          </a:solidFill>
          <a:latin typeface="Arial" pitchFamily="34" charset="0"/>
        </a:defRPr>
      </a:lvl3pPr>
      <a:lvl4pPr algn="ctr" rtl="0" fontAlgn="base">
        <a:spcBef>
          <a:spcPct val="0"/>
        </a:spcBef>
        <a:spcAft>
          <a:spcPct val="0"/>
        </a:spcAft>
        <a:defRPr sz="4400">
          <a:solidFill>
            <a:schemeClr val="tx2"/>
          </a:solidFill>
          <a:latin typeface="Arial" pitchFamily="34" charset="0"/>
        </a:defRPr>
      </a:lvl4pPr>
      <a:lvl5pPr algn="ctr" rtl="0" fontAlgn="base">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github.com/" TargetMode="External"/><Relationship Id="rId2" Type="http://schemas.openxmlformats.org/officeDocument/2006/relationships/hyperlink" Target="https://leetcode.com/"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0160" y="0"/>
            <a:ext cx="9144000" cy="5257800"/>
          </a:xfrm>
          <a:solidFill>
            <a:srgbClr val="39A95E"/>
          </a:solidFill>
        </p:spPr>
        <p:txBody>
          <a:bodyPr/>
          <a:lstStyle/>
          <a:p>
            <a:pPr>
              <a:spcBef>
                <a:spcPts val="600"/>
              </a:spcBef>
            </a:pPr>
            <a:r>
              <a:rPr lang="en-US" sz="3600" b="1">
                <a:solidFill>
                  <a:schemeClr val="bg1"/>
                </a:solidFill>
                <a:cs typeface="Arial" panose="020B0604020202020204" pitchFamily="34" charset="0"/>
              </a:rPr>
              <a:t/>
            </a:r>
            <a:br>
              <a:rPr lang="en-US" sz="3600" b="1">
                <a:solidFill>
                  <a:schemeClr val="bg1"/>
                </a:solidFill>
                <a:cs typeface="Arial" panose="020B0604020202020204" pitchFamily="34" charset="0"/>
              </a:rPr>
            </a:br>
            <a:r>
              <a:rPr lang="en-US" sz="3600" b="1">
                <a:solidFill>
                  <a:schemeClr val="bg1"/>
                </a:solidFill>
                <a:cs typeface="Arial" panose="020B0604020202020204" pitchFamily="34" charset="0"/>
              </a:rPr>
              <a:t>A Computer Career</a:t>
            </a:r>
            <a:br>
              <a:rPr lang="en-US" sz="3600" b="1">
                <a:solidFill>
                  <a:schemeClr val="bg1"/>
                </a:solidFill>
                <a:cs typeface="Arial" panose="020B0604020202020204" pitchFamily="34" charset="0"/>
              </a:rPr>
            </a:br>
            <a:r>
              <a:rPr lang="en-US" sz="3600" b="1">
                <a:solidFill>
                  <a:schemeClr val="bg1"/>
                </a:solidFill>
                <a:cs typeface="Arial" panose="020B0604020202020204" pitchFamily="34" charset="0"/>
              </a:rPr>
              <a:t/>
            </a:r>
            <a:br>
              <a:rPr lang="en-US" sz="3600" b="1">
                <a:solidFill>
                  <a:schemeClr val="bg1"/>
                </a:solidFill>
                <a:cs typeface="Arial" panose="020B0604020202020204" pitchFamily="34" charset="0"/>
              </a:rPr>
            </a:br>
            <a:r>
              <a:rPr lang="en-US" sz="2000">
                <a:solidFill>
                  <a:schemeClr val="bg1"/>
                </a:solidFill>
              </a:rPr>
              <a:t>    Wen-Chen Hu</a:t>
            </a:r>
            <a:br>
              <a:rPr lang="en-US" sz="2000">
                <a:solidFill>
                  <a:schemeClr val="bg1"/>
                </a:solidFill>
              </a:rPr>
            </a:br>
            <a:r>
              <a:rPr lang="en-US" sz="2000">
                <a:solidFill>
                  <a:schemeClr val="bg1"/>
                </a:solidFill>
              </a:rPr>
              <a:t>    School of Electrical Engineering and Computer Science</a:t>
            </a:r>
            <a:br>
              <a:rPr lang="en-US" sz="2000">
                <a:solidFill>
                  <a:schemeClr val="bg1"/>
                </a:solidFill>
              </a:rPr>
            </a:br>
            <a:r>
              <a:rPr lang="en-US" sz="2000">
                <a:solidFill>
                  <a:schemeClr val="bg1"/>
                </a:solidFill>
              </a:rPr>
              <a:t>    University of North Dakota</a:t>
            </a:r>
            <a:br>
              <a:rPr lang="en-US" sz="2000">
                <a:solidFill>
                  <a:schemeClr val="bg1"/>
                </a:solidFill>
              </a:rPr>
            </a:br>
            <a:r>
              <a:rPr lang="en-US" sz="2000">
                <a:solidFill>
                  <a:schemeClr val="bg1"/>
                </a:solidFill>
              </a:rPr>
              <a:t>    Grand Forks, ND 58202-7165</a:t>
            </a:r>
            <a:br>
              <a:rPr lang="en-US" sz="2000">
                <a:solidFill>
                  <a:schemeClr val="bg1"/>
                </a:solidFill>
              </a:rPr>
            </a:br>
            <a:r>
              <a:rPr lang="en-US" sz="2000">
                <a:solidFill>
                  <a:schemeClr val="bg1"/>
                </a:solidFill>
              </a:rPr>
              <a:t>    wenchen@cs.und.edu</a:t>
            </a:r>
            <a:br>
              <a:rPr lang="en-US" sz="2000">
                <a:solidFill>
                  <a:schemeClr val="bg1"/>
                </a:solidFill>
              </a:rPr>
            </a:br>
            <a:endParaRPr lang="en-US" sz="2000">
              <a:solidFill>
                <a:schemeClr val="bg1"/>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0" y="5620922"/>
            <a:ext cx="7012657" cy="1026356"/>
          </a:xfrm>
          <a:prstGeom prst="rect">
            <a:avLst/>
          </a:prstGeom>
        </p:spPr>
      </p:pic>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0" y="5638800"/>
            <a:ext cx="7012657" cy="1026356"/>
          </a:xfrm>
          <a:prstGeom prst="rect">
            <a:avLst/>
          </a:prstGeom>
        </p:spPr>
      </p:pic>
    </p:spTree>
    <p:extLst>
      <p:ext uri="{BB962C8B-B14F-4D97-AF65-F5344CB8AC3E}">
        <p14:creationId xmlns:p14="http://schemas.microsoft.com/office/powerpoint/2010/main" val="2945530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8827"/>
            <a:ext cx="9144000" cy="1145627"/>
          </a:xfrm>
          <a:solidFill>
            <a:srgbClr val="39A95E"/>
          </a:solidFill>
        </p:spPr>
        <p:txBody>
          <a:bodyPr/>
          <a:lstStyle/>
          <a:p>
            <a:r>
              <a:rPr lang="en-US" sz="2800" b="1">
                <a:solidFill>
                  <a:schemeClr val="bg1"/>
                </a:solidFill>
              </a:rPr>
              <a:t>Research Promoted by Government</a:t>
            </a:r>
            <a:endParaRPr lang="en-US" sz="1800" b="1">
              <a:solidFill>
                <a:schemeClr val="bg1"/>
              </a:solidFill>
            </a:endParaRPr>
          </a:p>
        </p:txBody>
      </p:sp>
      <p:sp>
        <p:nvSpPr>
          <p:cNvPr id="3" name="Content Placeholder 2"/>
          <p:cNvSpPr>
            <a:spLocks noGrp="1"/>
          </p:cNvSpPr>
          <p:nvPr>
            <p:ph idx="1"/>
          </p:nvPr>
        </p:nvSpPr>
        <p:spPr>
          <a:xfrm>
            <a:off x="685800" y="1600200"/>
            <a:ext cx="7924800" cy="4800600"/>
          </a:xfrm>
        </p:spPr>
        <p:txBody>
          <a:bodyPr/>
          <a:lstStyle/>
          <a:p>
            <a:pPr marL="0" indent="0">
              <a:spcBef>
                <a:spcPts val="0"/>
              </a:spcBef>
              <a:buNone/>
            </a:pPr>
            <a:r>
              <a:rPr lang="en-US" sz="2400"/>
              <a:t>The government (NSF) proposes a focused topic for CISE (Computer and Information) every 5-6 years:</a:t>
            </a:r>
          </a:p>
          <a:p>
            <a:pPr marL="0" indent="0">
              <a:lnSpc>
                <a:spcPct val="110000"/>
              </a:lnSpc>
              <a:spcBef>
                <a:spcPts val="0"/>
              </a:spcBef>
              <a:buNone/>
            </a:pPr>
            <a:endParaRPr lang="en-US" sz="1600"/>
          </a:p>
          <a:p>
            <a:pPr>
              <a:spcBef>
                <a:spcPts val="0"/>
              </a:spcBef>
            </a:pPr>
            <a:r>
              <a:rPr lang="en-US" sz="2400" b="1"/>
              <a:t>(Mobile) Networks (1995)</a:t>
            </a:r>
            <a:r>
              <a:rPr lang="en-US" sz="2400"/>
              <a:t>: The Web started.</a:t>
            </a:r>
          </a:p>
          <a:p>
            <a:pPr>
              <a:spcBef>
                <a:spcPts val="600"/>
              </a:spcBef>
            </a:pPr>
            <a:r>
              <a:rPr lang="en-US" sz="2400" b="1"/>
              <a:t>Security (2001)</a:t>
            </a:r>
            <a:r>
              <a:rPr lang="en-US" sz="2400"/>
              <a:t>: Was caused by 9/11.</a:t>
            </a:r>
          </a:p>
          <a:p>
            <a:pPr>
              <a:spcBef>
                <a:spcPts val="600"/>
              </a:spcBef>
            </a:pPr>
            <a:r>
              <a:rPr lang="en-US" sz="2400" b="1"/>
              <a:t>High-performance computing (2007)</a:t>
            </a:r>
            <a:r>
              <a:rPr lang="en-US" sz="2400"/>
              <a:t>: The group of parallel and distributed computing is aggressive.</a:t>
            </a:r>
          </a:p>
          <a:p>
            <a:pPr>
              <a:spcBef>
                <a:spcPts val="600"/>
              </a:spcBef>
            </a:pPr>
            <a:r>
              <a:rPr lang="en-US" sz="2400" b="1"/>
              <a:t>Big data (2012)</a:t>
            </a:r>
            <a:r>
              <a:rPr lang="en-US" sz="2400"/>
              <a:t>: It emphasizes more on HPC.</a:t>
            </a:r>
          </a:p>
          <a:p>
            <a:pPr>
              <a:spcBef>
                <a:spcPts val="600"/>
              </a:spcBef>
            </a:pPr>
            <a:r>
              <a:rPr lang="en-US" sz="2400" b="1"/>
              <a:t>Artificial intelligence (2018)</a:t>
            </a:r>
            <a:r>
              <a:rPr lang="en-US" sz="2400"/>
              <a:t>: AI is not new.</a:t>
            </a:r>
          </a:p>
          <a:p>
            <a:pPr>
              <a:spcBef>
                <a:spcPts val="600"/>
              </a:spcBef>
            </a:pPr>
            <a:r>
              <a:rPr lang="en-US" sz="2400" b="1"/>
              <a:t>? (2024)</a:t>
            </a:r>
            <a:r>
              <a:rPr lang="en-US" sz="2400"/>
              <a:t>: The topic does not need to be advanced or creative.  It is a choice by the government.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4138" y="6381149"/>
            <a:ext cx="2381250" cy="304800"/>
          </a:xfrm>
          <a:prstGeom prst="rect">
            <a:avLst/>
          </a:prstGeom>
        </p:spPr>
      </p:pic>
      <p:sp>
        <p:nvSpPr>
          <p:cNvPr id="5" name="Slide Number Placeholder 3"/>
          <p:cNvSpPr>
            <a:spLocks noGrp="1"/>
          </p:cNvSpPr>
          <p:nvPr>
            <p:ph type="sldNum" sz="quarter" idx="12"/>
          </p:nvPr>
        </p:nvSpPr>
        <p:spPr>
          <a:xfrm>
            <a:off x="8048297" y="6381149"/>
            <a:ext cx="735724" cy="304800"/>
          </a:xfrm>
        </p:spPr>
        <p:txBody>
          <a:bodyPr/>
          <a:lstStyle/>
          <a:p>
            <a:pPr algn="l"/>
            <a:r>
              <a:rPr lang="en-US" dirty="0" smtClean="0"/>
              <a:t>10/11</a:t>
            </a:r>
            <a:endParaRPr lang="en-US" dirty="0"/>
          </a:p>
        </p:txBody>
      </p:sp>
    </p:spTree>
    <p:extLst>
      <p:ext uri="{BB962C8B-B14F-4D97-AF65-F5344CB8AC3E}">
        <p14:creationId xmlns:p14="http://schemas.microsoft.com/office/powerpoint/2010/main" val="2780324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00198"/>
            <a:ext cx="7696200" cy="4267201"/>
          </a:xfrm>
        </p:spPr>
        <p:txBody>
          <a:bodyPr/>
          <a:lstStyle/>
          <a:p>
            <a:pPr marL="0" indent="0">
              <a:spcBef>
                <a:spcPts val="0"/>
              </a:spcBef>
              <a:buNone/>
            </a:pPr>
            <a:r>
              <a:rPr lang="en-US" sz="2400"/>
              <a:t>Unless you have an impressive resume or a strong connection, practicing tens or hundreds of questions posted at LeetCode (</a:t>
            </a:r>
            <a:r>
              <a:rPr lang="en-US" sz="2400">
                <a:hlinkClick r:id="rId2"/>
              </a:rPr>
              <a:t>https://leetcode.com/</a:t>
            </a:r>
            <a:r>
              <a:rPr lang="en-US" sz="2400"/>
              <a:t>) is a must in order to secure a job at corporations (like Google and Facebook). Otherwise, your chance of answering the questions correctly is low because of their high difficulty and time constraint. In addition, you need to create LinkedIn pages to show your achievements, and may consider uploading your projects to GitHub (</a:t>
            </a:r>
            <a:r>
              <a:rPr lang="en-US" sz="2400">
                <a:hlinkClick r:id="rId3"/>
              </a:rPr>
              <a:t>https://github.com/</a:t>
            </a:r>
            <a:r>
              <a:rPr lang="en-US" sz="2400"/>
              <a:t>) to showcase them.</a:t>
            </a: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4138" y="6381149"/>
            <a:ext cx="2381250" cy="304800"/>
          </a:xfrm>
          <a:prstGeom prst="rect">
            <a:avLst/>
          </a:prstGeom>
        </p:spPr>
      </p:pic>
      <p:sp>
        <p:nvSpPr>
          <p:cNvPr id="5" name="Slide Number Placeholder 3"/>
          <p:cNvSpPr>
            <a:spLocks noGrp="1"/>
          </p:cNvSpPr>
          <p:nvPr>
            <p:ph type="sldNum" sz="quarter" idx="12"/>
          </p:nvPr>
        </p:nvSpPr>
        <p:spPr>
          <a:xfrm>
            <a:off x="8048297" y="6381149"/>
            <a:ext cx="735724" cy="304800"/>
          </a:xfrm>
        </p:spPr>
        <p:txBody>
          <a:bodyPr/>
          <a:lstStyle/>
          <a:p>
            <a:pPr algn="l"/>
            <a:r>
              <a:rPr lang="en-US" dirty="0" smtClean="0"/>
              <a:t>11/11</a:t>
            </a:r>
            <a:endParaRPr lang="en-US" dirty="0"/>
          </a:p>
        </p:txBody>
      </p:sp>
      <p:sp>
        <p:nvSpPr>
          <p:cNvPr id="8" name="Title 1">
            <a:extLst>
              <a:ext uri="{FF2B5EF4-FFF2-40B4-BE49-F238E27FC236}">
                <a16:creationId xmlns:a16="http://schemas.microsoft.com/office/drawing/2014/main" id="{914EF6EE-4439-497D-9FE9-4D5ABC1EF5E5}"/>
              </a:ext>
            </a:extLst>
          </p:cNvPr>
          <p:cNvSpPr txBox="1">
            <a:spLocks/>
          </p:cNvSpPr>
          <p:nvPr/>
        </p:nvSpPr>
        <p:spPr bwMode="auto">
          <a:xfrm>
            <a:off x="0" y="0"/>
            <a:ext cx="9144000" cy="1145627"/>
          </a:xfrm>
          <a:prstGeom prst="rect">
            <a:avLst/>
          </a:prstGeom>
          <a:solidFill>
            <a:srgbClr val="39A95E"/>
          </a:solid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defRPr>
            </a:lvl2pPr>
            <a:lvl3pPr algn="ctr" rtl="0" fontAlgn="base">
              <a:spcBef>
                <a:spcPct val="0"/>
              </a:spcBef>
              <a:spcAft>
                <a:spcPct val="0"/>
              </a:spcAft>
              <a:defRPr sz="4400">
                <a:solidFill>
                  <a:schemeClr val="tx2"/>
                </a:solidFill>
                <a:latin typeface="Arial" pitchFamily="34" charset="0"/>
              </a:defRPr>
            </a:lvl3pPr>
            <a:lvl4pPr algn="ctr" rtl="0" fontAlgn="base">
              <a:spcBef>
                <a:spcPct val="0"/>
              </a:spcBef>
              <a:spcAft>
                <a:spcPct val="0"/>
              </a:spcAft>
              <a:defRPr sz="4400">
                <a:solidFill>
                  <a:schemeClr val="tx2"/>
                </a:solidFill>
                <a:latin typeface="Arial" pitchFamily="34" charset="0"/>
              </a:defRPr>
            </a:lvl4pPr>
            <a:lvl5pPr algn="ctr" rtl="0" fontAlgn="base">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a:lstStyle>
          <a:p>
            <a:r>
              <a:rPr lang="en-US" sz="2800" b="1" kern="0">
                <a:solidFill>
                  <a:schemeClr val="bg1"/>
                </a:solidFill>
              </a:rPr>
              <a:t>Summary of a Computer Career</a:t>
            </a:r>
            <a:endParaRPr lang="en-US" sz="1600" b="1" kern="0">
              <a:solidFill>
                <a:schemeClr val="bg1"/>
              </a:solidFill>
            </a:endParaRPr>
          </a:p>
        </p:txBody>
      </p:sp>
      <p:cxnSp>
        <p:nvCxnSpPr>
          <p:cNvPr id="10" name="Straight Connector 9">
            <a:extLst>
              <a:ext uri="{FF2B5EF4-FFF2-40B4-BE49-F238E27FC236}">
                <a16:creationId xmlns:a16="http://schemas.microsoft.com/office/drawing/2014/main" id="{0EC7678C-B1C3-4A30-94C2-0EC7B1DE6B1C}"/>
              </a:ext>
            </a:extLst>
          </p:cNvPr>
          <p:cNvCxnSpPr/>
          <p:nvPr/>
        </p:nvCxnSpPr>
        <p:spPr>
          <a:xfrm>
            <a:off x="-1828800" y="0"/>
            <a:ext cx="914400" cy="9144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1630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8827"/>
            <a:ext cx="9144000" cy="1145627"/>
          </a:xfrm>
          <a:solidFill>
            <a:srgbClr val="39A95E"/>
          </a:solidFill>
        </p:spPr>
        <p:txBody>
          <a:bodyPr/>
          <a:lstStyle/>
          <a:p>
            <a:r>
              <a:rPr lang="en-US" sz="2800" b="1">
                <a:solidFill>
                  <a:schemeClr val="bg1"/>
                </a:solidFill>
              </a:rPr>
              <a:t>Outline</a:t>
            </a:r>
          </a:p>
        </p:txBody>
      </p:sp>
      <p:sp>
        <p:nvSpPr>
          <p:cNvPr id="3" name="Content Placeholder 2"/>
          <p:cNvSpPr>
            <a:spLocks noGrp="1"/>
          </p:cNvSpPr>
          <p:nvPr>
            <p:ph idx="1"/>
          </p:nvPr>
        </p:nvSpPr>
        <p:spPr>
          <a:xfrm>
            <a:off x="685800" y="1600200"/>
            <a:ext cx="7924800" cy="4800600"/>
          </a:xfrm>
        </p:spPr>
        <p:txBody>
          <a:bodyPr/>
          <a:lstStyle/>
          <a:p>
            <a:pPr marL="690563" indent="-457200">
              <a:spcBef>
                <a:spcPts val="600"/>
              </a:spcBef>
              <a:buFont typeface="+mj-lt"/>
              <a:buAutoNum type="arabicPeriod"/>
            </a:pPr>
            <a:r>
              <a:rPr lang="en-US" sz="2400" dirty="0" smtClean="0"/>
              <a:t>The </a:t>
            </a:r>
            <a:r>
              <a:rPr lang="en-US" sz="2400" dirty="0"/>
              <a:t>best and popular computer </a:t>
            </a:r>
            <a:r>
              <a:rPr lang="en-US" sz="2400" dirty="0" smtClean="0"/>
              <a:t>jobs</a:t>
            </a:r>
          </a:p>
          <a:p>
            <a:pPr marL="690563" indent="-457200">
              <a:spcBef>
                <a:spcPts val="600"/>
              </a:spcBef>
              <a:buFont typeface="+mj-lt"/>
              <a:buAutoNum type="arabicPeriod"/>
            </a:pPr>
            <a:r>
              <a:rPr lang="en-US" sz="2400" dirty="0" smtClean="0"/>
              <a:t>Computer </a:t>
            </a:r>
            <a:r>
              <a:rPr lang="en-US" sz="2400" dirty="0"/>
              <a:t>job jargon </a:t>
            </a:r>
            <a:r>
              <a:rPr lang="en-US" sz="2400" dirty="0" smtClean="0"/>
              <a:t>clarification</a:t>
            </a:r>
          </a:p>
          <a:p>
            <a:pPr marL="690563" indent="-457200">
              <a:spcBef>
                <a:spcPts val="600"/>
              </a:spcBef>
              <a:buFont typeface="+mj-lt"/>
              <a:buAutoNum type="arabicPeriod"/>
            </a:pPr>
            <a:r>
              <a:rPr lang="en-US" sz="2400" dirty="0" smtClean="0"/>
              <a:t>Computer jobs</a:t>
            </a:r>
          </a:p>
          <a:p>
            <a:pPr marL="690563" indent="-457200">
              <a:spcBef>
                <a:spcPts val="600"/>
              </a:spcBef>
              <a:buFont typeface="+mj-lt"/>
              <a:buAutoNum type="arabicPeriod"/>
            </a:pPr>
            <a:r>
              <a:rPr lang="en-US" sz="2400" dirty="0" smtClean="0"/>
              <a:t>Research </a:t>
            </a:r>
            <a:r>
              <a:rPr lang="en-US" sz="2400" dirty="0"/>
              <a:t>promoted by the </a:t>
            </a:r>
            <a:r>
              <a:rPr lang="en-US" sz="2400" dirty="0" smtClean="0"/>
              <a:t>government</a:t>
            </a:r>
            <a:endParaRPr lang="en-US"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4138" y="6381149"/>
            <a:ext cx="2381250" cy="304800"/>
          </a:xfrm>
          <a:prstGeom prst="rect">
            <a:avLst/>
          </a:prstGeom>
        </p:spPr>
      </p:pic>
      <p:sp>
        <p:nvSpPr>
          <p:cNvPr id="5" name="Slide Number Placeholder 3"/>
          <p:cNvSpPr>
            <a:spLocks noGrp="1"/>
          </p:cNvSpPr>
          <p:nvPr>
            <p:ph type="sldNum" sz="quarter" idx="12"/>
          </p:nvPr>
        </p:nvSpPr>
        <p:spPr>
          <a:xfrm>
            <a:off x="8048297" y="6381149"/>
            <a:ext cx="735724" cy="304800"/>
          </a:xfrm>
        </p:spPr>
        <p:txBody>
          <a:bodyPr/>
          <a:lstStyle/>
          <a:p>
            <a:pPr algn="l"/>
            <a:r>
              <a:rPr lang="en-US" dirty="0" smtClean="0"/>
              <a:t>2/11</a:t>
            </a:r>
            <a:endParaRPr lang="en-US" dirty="0"/>
          </a:p>
        </p:txBody>
      </p:sp>
    </p:spTree>
    <p:extLst>
      <p:ext uri="{BB962C8B-B14F-4D97-AF65-F5344CB8AC3E}">
        <p14:creationId xmlns:p14="http://schemas.microsoft.com/office/powerpoint/2010/main" val="3531187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8827"/>
            <a:ext cx="9144000" cy="1145627"/>
          </a:xfrm>
          <a:solidFill>
            <a:srgbClr val="39A95E"/>
          </a:solidFill>
        </p:spPr>
        <p:txBody>
          <a:bodyPr/>
          <a:lstStyle/>
          <a:p>
            <a:r>
              <a:rPr lang="en-US" sz="2800" b="1">
                <a:solidFill>
                  <a:schemeClr val="bg1"/>
                </a:solidFill>
              </a:rPr>
              <a:t>Best Computer Jobs for the Future </a:t>
            </a:r>
            <a:r>
              <a:rPr lang="en-US" sz="2000" baseline="-25000">
                <a:solidFill>
                  <a:schemeClr val="bg1"/>
                </a:solidFill>
              </a:rPr>
              <a:t>(Listed in 10/18/2021)</a:t>
            </a:r>
            <a:endParaRPr lang="en-US" sz="2000" b="1">
              <a:solidFill>
                <a:schemeClr val="bg1"/>
              </a:solidFill>
            </a:endParaRPr>
          </a:p>
        </p:txBody>
      </p:sp>
      <p:sp>
        <p:nvSpPr>
          <p:cNvPr id="3" name="Content Placeholder 2"/>
          <p:cNvSpPr>
            <a:spLocks noGrp="1"/>
          </p:cNvSpPr>
          <p:nvPr>
            <p:ph idx="1"/>
          </p:nvPr>
        </p:nvSpPr>
        <p:spPr>
          <a:xfrm>
            <a:off x="685800" y="1600200"/>
            <a:ext cx="7924800" cy="4800600"/>
          </a:xfrm>
        </p:spPr>
        <p:txBody>
          <a:bodyPr/>
          <a:lstStyle/>
          <a:p>
            <a:pPr marL="682625" indent="-450850">
              <a:spcBef>
                <a:spcPts val="600"/>
              </a:spcBef>
              <a:buFont typeface="+mj-lt"/>
              <a:buAutoNum type="arabicPeriod"/>
            </a:pPr>
            <a:r>
              <a:rPr lang="en-US" sz="2400"/>
              <a:t>IT security specialist (not developer)</a:t>
            </a:r>
          </a:p>
          <a:p>
            <a:pPr marL="682625" indent="-450850">
              <a:spcBef>
                <a:spcPts val="600"/>
              </a:spcBef>
              <a:buFont typeface="+mj-lt"/>
              <a:buAutoNum type="arabicPeriod"/>
            </a:pPr>
            <a:r>
              <a:rPr lang="en-US" sz="2400">
                <a:highlight>
                  <a:srgbClr val="0000FF"/>
                </a:highlight>
              </a:rPr>
              <a:t> </a:t>
            </a:r>
            <a:r>
              <a:rPr lang="en-US" sz="2400">
                <a:solidFill>
                  <a:schemeClr val="bg1"/>
                </a:solidFill>
                <a:highlight>
                  <a:srgbClr val="0000FF"/>
                </a:highlight>
              </a:rPr>
              <a:t>Mobile application developer </a:t>
            </a:r>
            <a:r>
              <a:rPr lang="en-US" sz="2400">
                <a:solidFill>
                  <a:srgbClr val="2612BE"/>
                </a:solidFill>
                <a:highlight>
                  <a:srgbClr val="0000FF"/>
                </a:highlight>
              </a:rPr>
              <a:t>|</a:t>
            </a:r>
            <a:r>
              <a:rPr lang="en-US" sz="2400">
                <a:solidFill>
                  <a:schemeClr val="bg1"/>
                </a:solidFill>
                <a:highlight>
                  <a:srgbClr val="0000FF"/>
                </a:highlight>
              </a:rPr>
              <a:t>  </a:t>
            </a:r>
            <a:endParaRPr lang="en-US" sz="2400">
              <a:highlight>
                <a:srgbClr val="0000FF"/>
              </a:highlight>
            </a:endParaRPr>
          </a:p>
          <a:p>
            <a:pPr marL="682625" indent="-450850">
              <a:spcBef>
                <a:spcPts val="600"/>
              </a:spcBef>
              <a:buFont typeface="+mj-lt"/>
              <a:buAutoNum type="arabicPeriod"/>
            </a:pPr>
            <a:r>
              <a:rPr lang="en-US" sz="2400"/>
              <a:t>Software engineer</a:t>
            </a:r>
          </a:p>
          <a:p>
            <a:pPr marL="682625" indent="-450850">
              <a:spcBef>
                <a:spcPts val="600"/>
              </a:spcBef>
              <a:buFont typeface="+mj-lt"/>
              <a:buAutoNum type="arabicPeriod"/>
            </a:pPr>
            <a:r>
              <a:rPr lang="en-US" sz="2400"/>
              <a:t>Video game designer (including developer)</a:t>
            </a:r>
          </a:p>
          <a:p>
            <a:pPr marL="682625" indent="-450850">
              <a:spcBef>
                <a:spcPts val="600"/>
              </a:spcBef>
              <a:buFont typeface="+mj-lt"/>
              <a:buAutoNum type="arabicPeriod"/>
            </a:pPr>
            <a:r>
              <a:rPr lang="en-US" sz="2400"/>
              <a:t>Computer systems analyst (not developer)</a:t>
            </a:r>
          </a:p>
          <a:p>
            <a:pPr marL="682625" indent="-450850">
              <a:spcBef>
                <a:spcPts val="600"/>
              </a:spcBef>
              <a:buFont typeface="+mj-lt"/>
              <a:buAutoNum type="arabicPeriod"/>
            </a:pPr>
            <a:r>
              <a:rPr lang="en-US" sz="2400">
                <a:highlight>
                  <a:srgbClr val="0000FF"/>
                </a:highlight>
              </a:rPr>
              <a:t> </a:t>
            </a:r>
            <a:r>
              <a:rPr lang="en-US" sz="2400">
                <a:solidFill>
                  <a:schemeClr val="bg1"/>
                </a:solidFill>
                <a:highlight>
                  <a:srgbClr val="0000FF"/>
                </a:highlight>
              </a:rPr>
              <a:t>Web developers </a:t>
            </a:r>
            <a:r>
              <a:rPr lang="en-US" sz="2400">
                <a:solidFill>
                  <a:srgbClr val="2612BE"/>
                </a:solidFill>
                <a:highlight>
                  <a:srgbClr val="0000FF"/>
                </a:highlight>
              </a:rPr>
              <a:t>|</a:t>
            </a:r>
            <a:r>
              <a:rPr lang="en-US" sz="2400">
                <a:solidFill>
                  <a:schemeClr val="bg1"/>
                </a:solidFill>
                <a:highlight>
                  <a:srgbClr val="0000FF"/>
                </a:highlight>
              </a:rPr>
              <a:t>  </a:t>
            </a:r>
          </a:p>
          <a:p>
            <a:pPr marL="682625" indent="-450850">
              <a:spcBef>
                <a:spcPts val="600"/>
              </a:spcBef>
              <a:buFont typeface="+mj-lt"/>
              <a:buAutoNum type="arabicPeriod"/>
            </a:pPr>
            <a:r>
              <a:rPr lang="en-US" sz="2400"/>
              <a:t>Health information technician</a:t>
            </a:r>
          </a:p>
          <a:p>
            <a:pPr marL="682625" indent="-450850">
              <a:spcBef>
                <a:spcPts val="600"/>
              </a:spcBef>
              <a:buFont typeface="+mj-lt"/>
              <a:buAutoNum type="arabicPeriod"/>
            </a:pPr>
            <a:r>
              <a:rPr lang="en-US" sz="2400"/>
              <a:t>Technology manager</a:t>
            </a:r>
          </a:p>
          <a:p>
            <a:pPr marL="682625" indent="-450850">
              <a:spcBef>
                <a:spcPts val="600"/>
              </a:spcBef>
              <a:buFont typeface="+mj-lt"/>
              <a:buAutoNum type="arabicPeriod"/>
            </a:pPr>
            <a:r>
              <a:rPr lang="en-US" sz="2400">
                <a:highlight>
                  <a:srgbClr val="0000FF"/>
                </a:highlight>
              </a:rPr>
              <a:t> </a:t>
            </a:r>
            <a:r>
              <a:rPr lang="en-US" sz="2400">
                <a:solidFill>
                  <a:schemeClr val="bg1"/>
                </a:solidFill>
                <a:highlight>
                  <a:srgbClr val="0000FF"/>
                </a:highlight>
              </a:rPr>
              <a:t>Database administrator (including developer) </a:t>
            </a:r>
            <a:r>
              <a:rPr lang="en-US" sz="2400">
                <a:solidFill>
                  <a:srgbClr val="2612BE"/>
                </a:solidFill>
                <a:highlight>
                  <a:srgbClr val="0000FF"/>
                </a:highlight>
              </a:rPr>
              <a:t>|</a:t>
            </a:r>
            <a:endParaRPr lang="en-US" sz="2400">
              <a:highlight>
                <a:srgbClr val="0000FF"/>
              </a:highlight>
            </a:endParaRPr>
          </a:p>
          <a:p>
            <a:pPr marL="682625" indent="-566738">
              <a:spcBef>
                <a:spcPts val="600"/>
              </a:spcBef>
              <a:buFont typeface="+mj-lt"/>
              <a:buAutoNum type="arabicPeriod"/>
            </a:pPr>
            <a:r>
              <a:rPr lang="en-US" sz="2400"/>
              <a:t>Network administrator (not developer)</a:t>
            </a:r>
          </a:p>
          <a:p>
            <a:pPr marL="609600" indent="-609600">
              <a:spcBef>
                <a:spcPts val="600"/>
              </a:spcBef>
              <a:buFontTx/>
              <a:buAutoNum type="arabicPeriod"/>
            </a:pPr>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4138" y="6381149"/>
            <a:ext cx="2381250" cy="304800"/>
          </a:xfrm>
          <a:prstGeom prst="rect">
            <a:avLst/>
          </a:prstGeom>
        </p:spPr>
      </p:pic>
      <p:sp>
        <p:nvSpPr>
          <p:cNvPr id="5" name="Slide Number Placeholder 3"/>
          <p:cNvSpPr>
            <a:spLocks noGrp="1"/>
          </p:cNvSpPr>
          <p:nvPr>
            <p:ph type="sldNum" sz="quarter" idx="12"/>
          </p:nvPr>
        </p:nvSpPr>
        <p:spPr>
          <a:xfrm>
            <a:off x="8048297" y="6381149"/>
            <a:ext cx="735724" cy="304800"/>
          </a:xfrm>
        </p:spPr>
        <p:txBody>
          <a:bodyPr/>
          <a:lstStyle/>
          <a:p>
            <a:pPr algn="l"/>
            <a:r>
              <a:rPr lang="en-US" dirty="0" smtClean="0"/>
              <a:t>3/11</a:t>
            </a:r>
            <a:endParaRPr lang="en-US" dirty="0"/>
          </a:p>
        </p:txBody>
      </p:sp>
    </p:spTree>
    <p:extLst>
      <p:ext uri="{BB962C8B-B14F-4D97-AF65-F5344CB8AC3E}">
        <p14:creationId xmlns:p14="http://schemas.microsoft.com/office/powerpoint/2010/main" val="170868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8827"/>
            <a:ext cx="9144000" cy="1145627"/>
          </a:xfrm>
          <a:solidFill>
            <a:srgbClr val="39A95E"/>
          </a:solidFill>
        </p:spPr>
        <p:txBody>
          <a:bodyPr/>
          <a:lstStyle/>
          <a:p>
            <a:r>
              <a:rPr lang="en-US" sz="2800" b="1">
                <a:solidFill>
                  <a:schemeClr val="bg1"/>
                </a:solidFill>
              </a:rPr>
              <a:t>The Most Popular Computer Jobs</a:t>
            </a:r>
            <a:endParaRPr lang="en-US" sz="1800" b="1">
              <a:solidFill>
                <a:schemeClr val="bg1"/>
              </a:solidFill>
            </a:endParaRPr>
          </a:p>
        </p:txBody>
      </p:sp>
      <p:sp>
        <p:nvSpPr>
          <p:cNvPr id="3" name="Content Placeholder 2"/>
          <p:cNvSpPr>
            <a:spLocks noGrp="1"/>
          </p:cNvSpPr>
          <p:nvPr>
            <p:ph idx="1"/>
          </p:nvPr>
        </p:nvSpPr>
        <p:spPr>
          <a:xfrm>
            <a:off x="685800" y="1600200"/>
            <a:ext cx="7924800" cy="4800600"/>
          </a:xfrm>
        </p:spPr>
        <p:txBody>
          <a:bodyPr/>
          <a:lstStyle/>
          <a:p>
            <a:pPr marL="0" indent="0" algn="ctr">
              <a:lnSpc>
                <a:spcPct val="100000"/>
              </a:lnSpc>
              <a:buNone/>
            </a:pPr>
            <a:r>
              <a:rPr lang="en-US" sz="2400" i="1" dirty="0">
                <a:highlight>
                  <a:srgbClr val="0000FF"/>
                </a:highlight>
              </a:rPr>
              <a:t>:</a:t>
            </a:r>
            <a:r>
              <a:rPr lang="en-US" sz="2400" b="1" dirty="0">
                <a:solidFill>
                  <a:schemeClr val="bg1"/>
                </a:solidFill>
                <a:highlight>
                  <a:srgbClr val="0000FF"/>
                </a:highlight>
              </a:rPr>
              <a:t>Jobs related to data are popular because every </a:t>
            </a:r>
            <a:r>
              <a:rPr lang="en-US" sz="2400" dirty="0">
                <a:solidFill>
                  <a:srgbClr val="2612BE"/>
                </a:solidFill>
                <a:highlight>
                  <a:srgbClr val="0000FF"/>
                </a:highlight>
              </a:rPr>
              <a:t>|</a:t>
            </a:r>
            <a:r>
              <a:rPr lang="en-US" sz="2400" b="1" dirty="0">
                <a:solidFill>
                  <a:schemeClr val="bg1"/>
                </a:solidFill>
                <a:highlight>
                  <a:srgbClr val="0000FF"/>
                </a:highlight>
              </a:rPr>
              <a:t>organization requires to store and process data. </a:t>
            </a:r>
            <a:r>
              <a:rPr lang="en-US" sz="2400" dirty="0">
                <a:solidFill>
                  <a:srgbClr val="2612BE"/>
                </a:solidFill>
                <a:highlight>
                  <a:srgbClr val="0000FF"/>
                </a:highlight>
              </a:rPr>
              <a:t>|</a:t>
            </a:r>
            <a:r>
              <a:rPr lang="en-US" sz="2400" b="1" dirty="0">
                <a:solidFill>
                  <a:schemeClr val="bg1"/>
                </a:solidFill>
                <a:highlight>
                  <a:srgbClr val="0000FF"/>
                </a:highlight>
              </a:rPr>
              <a:t>  </a:t>
            </a:r>
          </a:p>
          <a:p>
            <a:pPr marL="0" indent="0">
              <a:lnSpc>
                <a:spcPct val="100000"/>
              </a:lnSpc>
              <a:spcBef>
                <a:spcPts val="0"/>
              </a:spcBef>
              <a:buNone/>
            </a:pPr>
            <a:endParaRPr lang="en-US" sz="800" b="1" dirty="0"/>
          </a:p>
          <a:p>
            <a:pPr marL="574675" lvl="1" indent="-339725">
              <a:buFont typeface="Arial" panose="020B0604020202020204" pitchFamily="34" charset="0"/>
              <a:buChar char="•"/>
            </a:pPr>
            <a:r>
              <a:rPr lang="en-US" sz="2400" b="1" dirty="0"/>
              <a:t>Webpage developers</a:t>
            </a:r>
            <a:r>
              <a:rPr lang="en-US" sz="2400" dirty="0"/>
              <a:t>: Frontend like GUI and backend like database-driven pages</a:t>
            </a:r>
          </a:p>
          <a:p>
            <a:pPr marL="574675" lvl="1" indent="-339725">
              <a:buFont typeface="Arial" panose="020B0604020202020204" pitchFamily="34" charset="0"/>
              <a:buChar char="•"/>
            </a:pPr>
            <a:r>
              <a:rPr lang="en-US" sz="2400" b="1" dirty="0"/>
              <a:t>Mobile app developers</a:t>
            </a:r>
            <a:r>
              <a:rPr lang="en-US" sz="2400" dirty="0"/>
              <a:t>: Frontend like mobile GUI and backend like database-driven apps</a:t>
            </a:r>
          </a:p>
          <a:p>
            <a:pPr marL="574675" lvl="1" indent="-339725">
              <a:buFont typeface="Arial" panose="020B0604020202020204" pitchFamily="34" charset="0"/>
              <a:buChar char="•"/>
            </a:pPr>
            <a:r>
              <a:rPr lang="en-US" sz="2400" b="1" dirty="0"/>
              <a:t>Data/database processing</a:t>
            </a:r>
            <a:r>
              <a:rPr lang="en-US" sz="2400" dirty="0"/>
              <a:t>: Programming languages embedded with SQL, databases, SQL</a:t>
            </a:r>
          </a:p>
          <a:p>
            <a:pPr marL="574675" lvl="1" indent="-339725">
              <a:buFont typeface="Arial" panose="020B0604020202020204" pitchFamily="34" charset="0"/>
              <a:buChar char="•"/>
            </a:pPr>
            <a:r>
              <a:rPr lang="en-US" sz="2400" b="1" dirty="0"/>
              <a:t>DevOps (software developers)</a:t>
            </a:r>
            <a:r>
              <a:rPr lang="en-US" sz="2400" dirty="0"/>
              <a:t>: Programming languages, data structures, algorithms,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4138" y="6381149"/>
            <a:ext cx="2381250" cy="304800"/>
          </a:xfrm>
          <a:prstGeom prst="rect">
            <a:avLst/>
          </a:prstGeom>
        </p:spPr>
      </p:pic>
      <p:sp>
        <p:nvSpPr>
          <p:cNvPr id="5" name="Slide Number Placeholder 3"/>
          <p:cNvSpPr>
            <a:spLocks noGrp="1"/>
          </p:cNvSpPr>
          <p:nvPr>
            <p:ph type="sldNum" sz="quarter" idx="12"/>
          </p:nvPr>
        </p:nvSpPr>
        <p:spPr>
          <a:xfrm>
            <a:off x="8048297" y="6381149"/>
            <a:ext cx="735724" cy="304800"/>
          </a:xfrm>
        </p:spPr>
        <p:txBody>
          <a:bodyPr/>
          <a:lstStyle/>
          <a:p>
            <a:pPr algn="l"/>
            <a:r>
              <a:rPr lang="en-US" dirty="0" smtClean="0"/>
              <a:t>4/11</a:t>
            </a:r>
            <a:endParaRPr lang="en-US" dirty="0"/>
          </a:p>
        </p:txBody>
      </p:sp>
    </p:spTree>
    <p:extLst>
      <p:ext uri="{BB962C8B-B14F-4D97-AF65-F5344CB8AC3E}">
        <p14:creationId xmlns:p14="http://schemas.microsoft.com/office/powerpoint/2010/main" val="3602231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8827"/>
            <a:ext cx="9144000" cy="1145627"/>
          </a:xfrm>
          <a:solidFill>
            <a:srgbClr val="39A95E"/>
          </a:solidFill>
        </p:spPr>
        <p:txBody>
          <a:bodyPr/>
          <a:lstStyle/>
          <a:p>
            <a:r>
              <a:rPr lang="en-US" sz="2800" b="1">
                <a:solidFill>
                  <a:schemeClr val="bg1"/>
                </a:solidFill>
              </a:rPr>
              <a:t>Computer Jobs of Different Degrees</a:t>
            </a:r>
            <a:endParaRPr lang="en-US" sz="1800" b="1">
              <a:solidFill>
                <a:schemeClr val="bg1"/>
              </a:solidFill>
            </a:endParaRPr>
          </a:p>
        </p:txBody>
      </p:sp>
      <p:sp>
        <p:nvSpPr>
          <p:cNvPr id="3" name="Content Placeholder 2"/>
          <p:cNvSpPr>
            <a:spLocks noGrp="1"/>
          </p:cNvSpPr>
          <p:nvPr>
            <p:ph idx="1"/>
          </p:nvPr>
        </p:nvSpPr>
        <p:spPr>
          <a:xfrm>
            <a:off x="685800" y="1600200"/>
            <a:ext cx="7924800" cy="4800600"/>
          </a:xfrm>
        </p:spPr>
        <p:txBody>
          <a:bodyPr/>
          <a:lstStyle/>
          <a:p>
            <a:pPr marL="0" indent="0">
              <a:lnSpc>
                <a:spcPct val="100000"/>
              </a:lnSpc>
              <a:buNone/>
            </a:pPr>
            <a:r>
              <a:rPr lang="en-US" sz="2400"/>
              <a:t>Computer is more like a professional school (such as culinary schools), which emphasizes practical works  because many IT companies want the new recruitees to start contributing immediately. The major tasks for the people with different computer degrees are</a:t>
            </a:r>
          </a:p>
          <a:p>
            <a:pPr marL="566738" indent="-334963">
              <a:spcBef>
                <a:spcPts val="1200"/>
              </a:spcBef>
            </a:pPr>
            <a:r>
              <a:rPr lang="en-US" sz="2400" b="1"/>
              <a:t>Bachelors</a:t>
            </a:r>
            <a:r>
              <a:rPr lang="en-US" sz="2400"/>
              <a:t>: Software development for all companies,</a:t>
            </a:r>
          </a:p>
          <a:p>
            <a:pPr marL="566738" indent="-334963">
              <a:spcBef>
                <a:spcPts val="1200"/>
              </a:spcBef>
            </a:pPr>
            <a:r>
              <a:rPr lang="en-US" sz="2400" b="1"/>
              <a:t>Masters</a:t>
            </a:r>
            <a:r>
              <a:rPr lang="en-US" sz="2400"/>
              <a:t>: Advanced software development for medium and large -size companies, and</a:t>
            </a:r>
          </a:p>
          <a:p>
            <a:pPr marL="566738" indent="-334963">
              <a:spcBef>
                <a:spcPts val="1200"/>
              </a:spcBef>
            </a:pPr>
            <a:r>
              <a:rPr lang="en-US" sz="2400" b="1"/>
              <a:t>PhDs</a:t>
            </a:r>
            <a:r>
              <a:rPr lang="en-US" sz="2400"/>
              <a:t>: R&amp;D (research and development) for corporations, but emphasis still on development.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4138" y="6381149"/>
            <a:ext cx="2381250" cy="304800"/>
          </a:xfrm>
          <a:prstGeom prst="rect">
            <a:avLst/>
          </a:prstGeom>
        </p:spPr>
      </p:pic>
      <p:sp>
        <p:nvSpPr>
          <p:cNvPr id="5" name="Slide Number Placeholder 3"/>
          <p:cNvSpPr>
            <a:spLocks noGrp="1"/>
          </p:cNvSpPr>
          <p:nvPr>
            <p:ph type="sldNum" sz="quarter" idx="12"/>
          </p:nvPr>
        </p:nvSpPr>
        <p:spPr>
          <a:xfrm>
            <a:off x="8048297" y="6381149"/>
            <a:ext cx="735724" cy="304800"/>
          </a:xfrm>
        </p:spPr>
        <p:txBody>
          <a:bodyPr/>
          <a:lstStyle/>
          <a:p>
            <a:pPr algn="l"/>
            <a:r>
              <a:rPr lang="en-US" dirty="0" smtClean="0"/>
              <a:t>5/11</a:t>
            </a:r>
            <a:endParaRPr lang="en-US" dirty="0"/>
          </a:p>
        </p:txBody>
      </p:sp>
    </p:spTree>
    <p:extLst>
      <p:ext uri="{BB962C8B-B14F-4D97-AF65-F5344CB8AC3E}">
        <p14:creationId xmlns:p14="http://schemas.microsoft.com/office/powerpoint/2010/main" val="3289942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8827"/>
            <a:ext cx="9144000" cy="1145627"/>
          </a:xfrm>
          <a:solidFill>
            <a:srgbClr val="39A95E"/>
          </a:solidFill>
        </p:spPr>
        <p:txBody>
          <a:bodyPr/>
          <a:lstStyle/>
          <a:p>
            <a:r>
              <a:rPr lang="en-US" sz="2800" b="1">
                <a:solidFill>
                  <a:schemeClr val="bg1"/>
                </a:solidFill>
              </a:rPr>
              <a:t>Computer Job Jargon</a:t>
            </a:r>
            <a:endParaRPr lang="en-US" sz="1800" b="1">
              <a:solidFill>
                <a:schemeClr val="bg1"/>
              </a:solidFill>
            </a:endParaRPr>
          </a:p>
        </p:txBody>
      </p:sp>
      <p:sp>
        <p:nvSpPr>
          <p:cNvPr id="3" name="Content Placeholder 2"/>
          <p:cNvSpPr>
            <a:spLocks noGrp="1"/>
          </p:cNvSpPr>
          <p:nvPr>
            <p:ph idx="1"/>
          </p:nvPr>
        </p:nvSpPr>
        <p:spPr>
          <a:xfrm>
            <a:off x="685800" y="1600200"/>
            <a:ext cx="7924800" cy="4800600"/>
          </a:xfrm>
        </p:spPr>
        <p:txBody>
          <a:bodyPr/>
          <a:lstStyle/>
          <a:p>
            <a:pPr marL="0" indent="0">
              <a:lnSpc>
                <a:spcPct val="100000"/>
              </a:lnSpc>
              <a:buNone/>
            </a:pPr>
            <a:r>
              <a:rPr lang="en-US" sz="2400"/>
              <a:t>Most small or medium -size businesses are looking for </a:t>
            </a:r>
          </a:p>
          <a:p>
            <a:pPr marL="509588" lvl="1" indent="-276225">
              <a:spcBef>
                <a:spcPts val="1200"/>
              </a:spcBef>
              <a:buFont typeface="Arial" panose="020B0604020202020204" pitchFamily="34" charset="0"/>
              <a:buChar char="•"/>
            </a:pPr>
            <a:r>
              <a:rPr lang="en-US" sz="2400" b="1"/>
              <a:t>Webpage developers</a:t>
            </a:r>
            <a:r>
              <a:rPr lang="en-US" sz="2400"/>
              <a:t>, not networks developers,</a:t>
            </a:r>
          </a:p>
          <a:p>
            <a:pPr marL="509588" lvl="1" indent="-276225">
              <a:spcBef>
                <a:spcPts val="600"/>
              </a:spcBef>
              <a:buFont typeface="Arial" panose="020B0604020202020204" pitchFamily="34" charset="0"/>
              <a:buChar char="•"/>
            </a:pPr>
            <a:r>
              <a:rPr lang="en-US" sz="2400" b="1"/>
              <a:t>Mobile app developers</a:t>
            </a:r>
            <a:r>
              <a:rPr lang="en-US" sz="2400"/>
              <a:t>, not mobile computing developers,</a:t>
            </a:r>
          </a:p>
          <a:p>
            <a:pPr marL="509588" lvl="1" indent="-276225">
              <a:spcBef>
                <a:spcPts val="600"/>
              </a:spcBef>
              <a:buFont typeface="Arial" panose="020B0604020202020204" pitchFamily="34" charset="0"/>
              <a:buChar char="•"/>
            </a:pPr>
            <a:r>
              <a:rPr lang="en-US" sz="2400" b="1"/>
              <a:t>Networks (cloud computer) architects</a:t>
            </a:r>
            <a:r>
              <a:rPr lang="en-US" sz="2400"/>
              <a:t>, not networks (cloud computer) developers,</a:t>
            </a:r>
          </a:p>
          <a:p>
            <a:pPr marL="509588" lvl="1" indent="-276225">
              <a:spcBef>
                <a:spcPts val="600"/>
              </a:spcBef>
              <a:buFont typeface="Arial" panose="020B0604020202020204" pitchFamily="34" charset="0"/>
              <a:buChar char="•"/>
            </a:pPr>
            <a:r>
              <a:rPr lang="en-US" sz="2400" b="1"/>
              <a:t>Security analysts</a:t>
            </a:r>
            <a:r>
              <a:rPr lang="en-US" sz="2400"/>
              <a:t>, not security developers, and</a:t>
            </a:r>
          </a:p>
          <a:p>
            <a:pPr marL="509588" lvl="1" indent="-276225">
              <a:spcBef>
                <a:spcPts val="600"/>
              </a:spcBef>
              <a:buFont typeface="Arial" panose="020B0604020202020204" pitchFamily="34" charset="0"/>
              <a:buChar char="•"/>
            </a:pPr>
            <a:r>
              <a:rPr lang="en-US" sz="2400"/>
              <a:t>The cutting-edge research like AI, high-performance computer, and big data has a small job market.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4138" y="6381149"/>
            <a:ext cx="2381250" cy="304800"/>
          </a:xfrm>
          <a:prstGeom prst="rect">
            <a:avLst/>
          </a:prstGeom>
        </p:spPr>
      </p:pic>
      <p:sp>
        <p:nvSpPr>
          <p:cNvPr id="5" name="Slide Number Placeholder 3"/>
          <p:cNvSpPr>
            <a:spLocks noGrp="1"/>
          </p:cNvSpPr>
          <p:nvPr>
            <p:ph type="sldNum" sz="quarter" idx="12"/>
          </p:nvPr>
        </p:nvSpPr>
        <p:spPr>
          <a:xfrm>
            <a:off x="8048297" y="6381149"/>
            <a:ext cx="735724" cy="304800"/>
          </a:xfrm>
        </p:spPr>
        <p:txBody>
          <a:bodyPr/>
          <a:lstStyle/>
          <a:p>
            <a:pPr algn="l"/>
            <a:r>
              <a:rPr lang="en-US" dirty="0" smtClean="0"/>
              <a:t>6/11</a:t>
            </a:r>
            <a:endParaRPr lang="en-US" dirty="0"/>
          </a:p>
        </p:txBody>
      </p:sp>
    </p:spTree>
    <p:extLst>
      <p:ext uri="{BB962C8B-B14F-4D97-AF65-F5344CB8AC3E}">
        <p14:creationId xmlns:p14="http://schemas.microsoft.com/office/powerpoint/2010/main" val="2868708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8827"/>
            <a:ext cx="9144000" cy="1145627"/>
          </a:xfrm>
          <a:solidFill>
            <a:srgbClr val="39A95E"/>
          </a:solidFill>
        </p:spPr>
        <p:txBody>
          <a:bodyPr/>
          <a:lstStyle/>
          <a:p>
            <a:r>
              <a:rPr lang="en-US" sz="2800" b="1">
                <a:solidFill>
                  <a:schemeClr val="bg1"/>
                </a:solidFill>
              </a:rPr>
              <a:t>Computer Job Markets</a:t>
            </a:r>
            <a:endParaRPr lang="en-US" sz="1800" b="1">
              <a:solidFill>
                <a:schemeClr val="bg1"/>
              </a:solidFill>
            </a:endParaRPr>
          </a:p>
        </p:txBody>
      </p:sp>
      <p:sp>
        <p:nvSpPr>
          <p:cNvPr id="3" name="Content Placeholder 2"/>
          <p:cNvSpPr>
            <a:spLocks noGrp="1"/>
          </p:cNvSpPr>
          <p:nvPr>
            <p:ph idx="1"/>
          </p:nvPr>
        </p:nvSpPr>
        <p:spPr>
          <a:xfrm>
            <a:off x="685800" y="1600200"/>
            <a:ext cx="7924800" cy="4800600"/>
          </a:xfrm>
        </p:spPr>
        <p:txBody>
          <a:bodyPr/>
          <a:lstStyle/>
          <a:p>
            <a:pPr marL="0" indent="0">
              <a:lnSpc>
                <a:spcPct val="100000"/>
              </a:lnSpc>
              <a:buNone/>
            </a:pPr>
            <a:r>
              <a:rPr lang="en-US" sz="2400"/>
              <a:t>There are three kinds of computer personnel: developers, practitioners, and researchers:</a:t>
            </a:r>
          </a:p>
          <a:p>
            <a:pPr marL="0" indent="0">
              <a:lnSpc>
                <a:spcPct val="100000"/>
              </a:lnSpc>
              <a:spcBef>
                <a:spcPts val="1200"/>
              </a:spcBef>
              <a:buNone/>
            </a:pPr>
            <a:r>
              <a:rPr lang="en-US" sz="2400" b="1"/>
              <a:t>Developers:</a:t>
            </a:r>
          </a:p>
          <a:p>
            <a:pPr marL="574675" indent="-341313">
              <a:lnSpc>
                <a:spcPct val="100000"/>
              </a:lnSpc>
              <a:buFont typeface="Arial" panose="020B0604020202020204" pitchFamily="34" charset="0"/>
              <a:buChar char="•"/>
            </a:pPr>
            <a:r>
              <a:rPr lang="en-US" sz="2400" i="1"/>
              <a:t>Positions (plenty)</a:t>
            </a:r>
            <a:r>
              <a:rPr lang="en-US" sz="2400"/>
              <a:t>: Developers of front-end and back-end web pages, mobile apps, and all kinds of software</a:t>
            </a:r>
          </a:p>
          <a:p>
            <a:pPr marL="574675" indent="-341313">
              <a:lnSpc>
                <a:spcPct val="100000"/>
              </a:lnSpc>
              <a:buFont typeface="Arial" panose="020B0604020202020204" pitchFamily="34" charset="0"/>
              <a:buChar char="•"/>
            </a:pPr>
            <a:r>
              <a:rPr lang="en-US" sz="2400" i="1"/>
              <a:t>Skills (more stable)</a:t>
            </a:r>
            <a:r>
              <a:rPr lang="en-US" sz="2400"/>
              <a:t>: Programming languages (such as C++ and Java), web programming, mobile app development, data processing and management including databases, and data structures &amp; algorithms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4138" y="6381149"/>
            <a:ext cx="2381250" cy="304800"/>
          </a:xfrm>
          <a:prstGeom prst="rect">
            <a:avLst/>
          </a:prstGeom>
        </p:spPr>
      </p:pic>
      <p:sp>
        <p:nvSpPr>
          <p:cNvPr id="5" name="Slide Number Placeholder 3"/>
          <p:cNvSpPr>
            <a:spLocks noGrp="1"/>
          </p:cNvSpPr>
          <p:nvPr>
            <p:ph type="sldNum" sz="quarter" idx="12"/>
          </p:nvPr>
        </p:nvSpPr>
        <p:spPr>
          <a:xfrm>
            <a:off x="8048297" y="6381149"/>
            <a:ext cx="735724" cy="304800"/>
          </a:xfrm>
        </p:spPr>
        <p:txBody>
          <a:bodyPr/>
          <a:lstStyle/>
          <a:p>
            <a:pPr algn="l"/>
            <a:r>
              <a:rPr lang="en-US" dirty="0" smtClean="0"/>
              <a:t>7/11</a:t>
            </a:r>
            <a:endParaRPr lang="en-US" dirty="0"/>
          </a:p>
        </p:txBody>
      </p:sp>
    </p:spTree>
    <p:extLst>
      <p:ext uri="{BB962C8B-B14F-4D97-AF65-F5344CB8AC3E}">
        <p14:creationId xmlns:p14="http://schemas.microsoft.com/office/powerpoint/2010/main" val="2999331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8827"/>
            <a:ext cx="9144000" cy="1145627"/>
          </a:xfrm>
          <a:solidFill>
            <a:srgbClr val="39A95E"/>
          </a:solidFill>
        </p:spPr>
        <p:txBody>
          <a:bodyPr/>
          <a:lstStyle/>
          <a:p>
            <a:r>
              <a:rPr lang="en-US" sz="2800" b="1">
                <a:solidFill>
                  <a:schemeClr val="bg1"/>
                </a:solidFill>
              </a:rPr>
              <a:t>Computer Job Markets (Cont.)</a:t>
            </a:r>
            <a:endParaRPr lang="en-US" sz="1800" b="1">
              <a:solidFill>
                <a:schemeClr val="bg1"/>
              </a:solidFill>
            </a:endParaRPr>
          </a:p>
        </p:txBody>
      </p:sp>
      <p:sp>
        <p:nvSpPr>
          <p:cNvPr id="3" name="Content Placeholder 2"/>
          <p:cNvSpPr>
            <a:spLocks noGrp="1"/>
          </p:cNvSpPr>
          <p:nvPr>
            <p:ph idx="1"/>
          </p:nvPr>
        </p:nvSpPr>
        <p:spPr>
          <a:xfrm>
            <a:off x="685800" y="1600200"/>
            <a:ext cx="7924800" cy="4800600"/>
          </a:xfrm>
        </p:spPr>
        <p:txBody>
          <a:bodyPr/>
          <a:lstStyle/>
          <a:p>
            <a:pPr marL="0" indent="0">
              <a:lnSpc>
                <a:spcPct val="100000"/>
              </a:lnSpc>
              <a:buNone/>
            </a:pPr>
            <a:r>
              <a:rPr lang="en-US" sz="2400"/>
              <a:t>There are three kinds of computer personnel: developers, practitioners, and researchers (cont.):</a:t>
            </a:r>
          </a:p>
          <a:p>
            <a:pPr marL="0" indent="0">
              <a:lnSpc>
                <a:spcPct val="100000"/>
              </a:lnSpc>
              <a:spcBef>
                <a:spcPts val="1200"/>
              </a:spcBef>
              <a:buNone/>
            </a:pPr>
            <a:r>
              <a:rPr lang="en-US" sz="2400" b="1"/>
              <a:t>Practitioners:</a:t>
            </a:r>
          </a:p>
          <a:p>
            <a:pPr marL="574675" lvl="1" indent="-339725">
              <a:lnSpc>
                <a:spcPct val="100000"/>
              </a:lnSpc>
              <a:buFont typeface="Arial" panose="020B0604020202020204" pitchFamily="34" charset="0"/>
              <a:buChar char="•"/>
            </a:pPr>
            <a:r>
              <a:rPr lang="en-US" sz="2400" i="1"/>
              <a:t>Positions (not many)</a:t>
            </a:r>
            <a:r>
              <a:rPr lang="en-US" sz="2400"/>
              <a:t>: Experienced personnel like data scientists, database or system administrators, security analysts, and network architects (more applications &amp; configuration and less development)</a:t>
            </a:r>
          </a:p>
          <a:p>
            <a:pPr marL="574675" lvl="1" indent="-339725">
              <a:lnSpc>
                <a:spcPct val="100000"/>
              </a:lnSpc>
              <a:spcBef>
                <a:spcPts val="600"/>
              </a:spcBef>
              <a:buFont typeface="Arial" panose="020B0604020202020204" pitchFamily="34" charset="0"/>
              <a:buChar char="•"/>
            </a:pPr>
            <a:r>
              <a:rPr lang="en-US" sz="2400" i="1"/>
              <a:t>Skills (based on the needs of companies)</a:t>
            </a:r>
            <a:r>
              <a:rPr lang="en-US" sz="2400"/>
              <a:t>: Databases, data warehousing, data lake, Hadoop, </a:t>
            </a:r>
            <a:r>
              <a:rPr lang="en-US" sz="2400" err="1"/>
              <a:t>MapReduce</a:t>
            </a:r>
            <a:r>
              <a:rPr lang="en-US" sz="2400"/>
              <a:t>, Linux, SPSS, SAS, </a:t>
            </a:r>
            <a:r>
              <a:rPr lang="en-US" sz="2400" err="1"/>
              <a:t>Cogno</a:t>
            </a:r>
            <a:r>
              <a:rPr lang="en-US" sz="2400"/>
              <a:t>, </a:t>
            </a:r>
            <a:r>
              <a:rPr lang="en-US" sz="2400" err="1"/>
              <a:t>Matlab</a:t>
            </a:r>
            <a:r>
              <a:rPr lang="en-US" sz="2400"/>
              <a:t>, Tableau, etc.</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4138" y="6381149"/>
            <a:ext cx="2381250" cy="304800"/>
          </a:xfrm>
          <a:prstGeom prst="rect">
            <a:avLst/>
          </a:prstGeom>
        </p:spPr>
      </p:pic>
      <p:sp>
        <p:nvSpPr>
          <p:cNvPr id="5" name="Slide Number Placeholder 3"/>
          <p:cNvSpPr>
            <a:spLocks noGrp="1"/>
          </p:cNvSpPr>
          <p:nvPr>
            <p:ph type="sldNum" sz="quarter" idx="12"/>
          </p:nvPr>
        </p:nvSpPr>
        <p:spPr>
          <a:xfrm>
            <a:off x="8048297" y="6381149"/>
            <a:ext cx="735724" cy="304800"/>
          </a:xfrm>
        </p:spPr>
        <p:txBody>
          <a:bodyPr/>
          <a:lstStyle/>
          <a:p>
            <a:pPr algn="l"/>
            <a:r>
              <a:rPr lang="en-US" dirty="0" smtClean="0"/>
              <a:t>8/11</a:t>
            </a:r>
            <a:endParaRPr lang="en-US" dirty="0"/>
          </a:p>
        </p:txBody>
      </p:sp>
    </p:spTree>
    <p:extLst>
      <p:ext uri="{BB962C8B-B14F-4D97-AF65-F5344CB8AC3E}">
        <p14:creationId xmlns:p14="http://schemas.microsoft.com/office/powerpoint/2010/main" val="1834683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8827"/>
            <a:ext cx="9144000" cy="1145627"/>
          </a:xfrm>
          <a:solidFill>
            <a:srgbClr val="39A95E"/>
          </a:solidFill>
        </p:spPr>
        <p:txBody>
          <a:bodyPr/>
          <a:lstStyle/>
          <a:p>
            <a:r>
              <a:rPr lang="en-US" sz="2800" b="1">
                <a:solidFill>
                  <a:schemeClr val="bg1"/>
                </a:solidFill>
              </a:rPr>
              <a:t>Computer Job Markets (Cont.)</a:t>
            </a:r>
            <a:endParaRPr lang="en-US" sz="1800" b="1">
              <a:solidFill>
                <a:schemeClr val="bg1"/>
              </a:solidFill>
            </a:endParaRPr>
          </a:p>
        </p:txBody>
      </p:sp>
      <p:sp>
        <p:nvSpPr>
          <p:cNvPr id="3" name="Content Placeholder 2"/>
          <p:cNvSpPr>
            <a:spLocks noGrp="1"/>
          </p:cNvSpPr>
          <p:nvPr>
            <p:ph idx="1"/>
          </p:nvPr>
        </p:nvSpPr>
        <p:spPr>
          <a:xfrm>
            <a:off x="685800" y="1600200"/>
            <a:ext cx="7924800" cy="4800600"/>
          </a:xfrm>
        </p:spPr>
        <p:txBody>
          <a:bodyPr/>
          <a:lstStyle/>
          <a:p>
            <a:pPr marL="0" indent="0">
              <a:lnSpc>
                <a:spcPct val="100000"/>
              </a:lnSpc>
              <a:buNone/>
            </a:pPr>
            <a:r>
              <a:rPr lang="en-US" sz="2400"/>
              <a:t>There are three kinds of computer personnel: developers, practitioners, and researchers (cont.):</a:t>
            </a:r>
          </a:p>
          <a:p>
            <a:pPr marL="0" indent="0">
              <a:lnSpc>
                <a:spcPct val="100000"/>
              </a:lnSpc>
              <a:spcBef>
                <a:spcPts val="1200"/>
              </a:spcBef>
              <a:buNone/>
            </a:pPr>
            <a:r>
              <a:rPr lang="en-US" sz="2400" b="1"/>
              <a:t>Researchers:</a:t>
            </a:r>
          </a:p>
          <a:p>
            <a:pPr marL="574675" lvl="1" indent="-339725">
              <a:buFont typeface="Arial" panose="020B0604020202020204" pitchFamily="34" charset="0"/>
              <a:buChar char="•"/>
            </a:pPr>
            <a:r>
              <a:rPr lang="en-US" sz="2400" i="1"/>
              <a:t>Industrial positions (few and based on the needs of corporations)</a:t>
            </a:r>
            <a:r>
              <a:rPr lang="en-US" sz="2400"/>
              <a:t>: High quality personnel required for the advanced areas like AI, security, computer vision, autonomous driving, and speech recognition</a:t>
            </a:r>
          </a:p>
          <a:p>
            <a:pPr marL="574675" lvl="1" indent="-339725">
              <a:buFont typeface="Arial" panose="020B0604020202020204" pitchFamily="34" charset="0"/>
              <a:buChar char="•"/>
            </a:pPr>
            <a:r>
              <a:rPr lang="en-US" sz="2400" i="1"/>
              <a:t>Academic positions/trends (few and changed according to the government policies)</a:t>
            </a:r>
            <a:r>
              <a:rPr lang="en-US" sz="2400"/>
              <a:t>: ❓ ⇐ AI ⇐ big data ⇐ high-performace computing ⇐ security ⇐ (mobile) networks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4138" y="6381149"/>
            <a:ext cx="2381250" cy="304800"/>
          </a:xfrm>
          <a:prstGeom prst="rect">
            <a:avLst/>
          </a:prstGeom>
        </p:spPr>
      </p:pic>
      <p:sp>
        <p:nvSpPr>
          <p:cNvPr id="5" name="Slide Number Placeholder 3"/>
          <p:cNvSpPr>
            <a:spLocks noGrp="1"/>
          </p:cNvSpPr>
          <p:nvPr>
            <p:ph type="sldNum" sz="quarter" idx="12"/>
          </p:nvPr>
        </p:nvSpPr>
        <p:spPr>
          <a:xfrm>
            <a:off x="8048297" y="6381149"/>
            <a:ext cx="735724" cy="304800"/>
          </a:xfrm>
        </p:spPr>
        <p:txBody>
          <a:bodyPr/>
          <a:lstStyle/>
          <a:p>
            <a:pPr algn="l"/>
            <a:r>
              <a:rPr lang="en-US" dirty="0" smtClean="0"/>
              <a:t>9/11</a:t>
            </a:r>
            <a:endParaRPr lang="en-US" dirty="0"/>
          </a:p>
        </p:txBody>
      </p:sp>
    </p:spTree>
    <p:extLst>
      <p:ext uri="{BB962C8B-B14F-4D97-AF65-F5344CB8AC3E}">
        <p14:creationId xmlns:p14="http://schemas.microsoft.com/office/powerpoint/2010/main" val="359713786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12390</TotalTime>
  <Words>772</Words>
  <Application>Microsoft Office PowerPoint</Application>
  <PresentationFormat>On-screen Show (4:3)</PresentationFormat>
  <Paragraphs>72</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Default Design</vt:lpstr>
      <vt:lpstr> A Computer Career      Wen-Chen Hu     School of Electrical Engineering and Computer Science     University of North Dakota     Grand Forks, ND 58202-7165     wenchen@cs.und.edu </vt:lpstr>
      <vt:lpstr>Outline</vt:lpstr>
      <vt:lpstr>Best Computer Jobs for the Future (Listed in 10/18/2021)</vt:lpstr>
      <vt:lpstr>The Most Popular Computer Jobs</vt:lpstr>
      <vt:lpstr>Computer Jobs of Different Degrees</vt:lpstr>
      <vt:lpstr>Computer Job Jargon</vt:lpstr>
      <vt:lpstr>Computer Job Markets</vt:lpstr>
      <vt:lpstr>Computer Job Markets (Cont.)</vt:lpstr>
      <vt:lpstr>Computer Job Markets (Cont.)</vt:lpstr>
      <vt:lpstr>Research Promoted by Government</vt:lpstr>
      <vt:lpstr>PowerPoint Presentation</vt:lpstr>
    </vt:vector>
  </TitlesOfParts>
  <Company>UND AEROSPACE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UND</dc:creator>
  <cp:lastModifiedBy>Hu, Wen-Chen</cp:lastModifiedBy>
  <cp:revision>357</cp:revision>
  <cp:lastPrinted>2021-11-23T20:40:08Z</cp:lastPrinted>
  <dcterms:created xsi:type="dcterms:W3CDTF">2005-03-31T00:06:24Z</dcterms:created>
  <dcterms:modified xsi:type="dcterms:W3CDTF">2021-12-07T21:38:34Z</dcterms:modified>
</cp:coreProperties>
</file>